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497" r:id="rId3"/>
    <p:sldId id="507" r:id="rId4"/>
    <p:sldId id="524" r:id="rId5"/>
    <p:sldId id="522" r:id="rId6"/>
    <p:sldId id="523" r:id="rId7"/>
    <p:sldId id="500" r:id="rId8"/>
    <p:sldId id="527" r:id="rId9"/>
    <p:sldId id="528" r:id="rId10"/>
    <p:sldId id="529" r:id="rId11"/>
    <p:sldId id="532" r:id="rId12"/>
    <p:sldId id="543" r:id="rId13"/>
    <p:sldId id="535" r:id="rId14"/>
    <p:sldId id="503" r:id="rId15"/>
    <p:sldId id="562" r:id="rId16"/>
    <p:sldId id="506" r:id="rId17"/>
    <p:sldId id="539" r:id="rId18"/>
    <p:sldId id="540" r:id="rId19"/>
    <p:sldId id="555" r:id="rId20"/>
    <p:sldId id="556" r:id="rId21"/>
    <p:sldId id="557" r:id="rId22"/>
    <p:sldId id="558" r:id="rId23"/>
    <p:sldId id="559" r:id="rId24"/>
    <p:sldId id="560" r:id="rId25"/>
    <p:sldId id="561" r:id="rId26"/>
    <p:sldId id="269" r:id="rId27"/>
  </p:sldIdLst>
  <p:sldSz cx="9144000" cy="6858000" type="screen4x3"/>
  <p:notesSz cx="6761163" cy="99425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F80BD"/>
    <a:srgbClr val="0060AA"/>
    <a:srgbClr val="0066B3"/>
    <a:srgbClr val="E31E24"/>
    <a:srgbClr val="006CB4"/>
    <a:srgbClr val="E8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085" autoAdjust="0"/>
    <p:restoredTop sz="94655"/>
  </p:normalViewPr>
  <p:slideViewPr>
    <p:cSldViewPr showGuides="1">
      <p:cViewPr>
        <p:scale>
          <a:sx n="105" d="100"/>
          <a:sy n="105" d="100"/>
        </p:scale>
        <p:origin x="-800" y="-56"/>
      </p:cViewPr>
      <p:guideLst>
        <p:guide orient="horz" pos="2168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68431-CD35-4516-818D-B41B2C4843CF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4588" y="1243013"/>
            <a:ext cx="447198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B949B3-C4AB-4FB2-8B24-B07A558BD59F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11</a:t>
            </a:fld>
            <a:endParaRPr lang="en-I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12</a:t>
            </a:fld>
            <a:endParaRPr lang="en-I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13</a:t>
            </a:fld>
            <a:endParaRPr lang="en-I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14</a:t>
            </a:fld>
            <a:endParaRPr lang="en-I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15</a:t>
            </a:fld>
            <a:endParaRPr lang="en-I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16</a:t>
            </a:fld>
            <a:endParaRPr lang="en-I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17</a:t>
            </a:fld>
            <a:endParaRPr lang="en-I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18</a:t>
            </a:fld>
            <a:endParaRPr lang="en-I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19</a:t>
            </a:fld>
            <a:endParaRPr lang="en-I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20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3</a:t>
            </a:fld>
            <a:endParaRPr lang="en-I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21</a:t>
            </a:fld>
            <a:endParaRPr lang="en-I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22</a:t>
            </a:fld>
            <a:endParaRPr lang="en-I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23</a:t>
            </a:fld>
            <a:endParaRPr lang="en-I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24</a:t>
            </a:fld>
            <a:endParaRPr lang="en-I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25</a:t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4</a:t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5</a:t>
            </a:fld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6</a:t>
            </a:fld>
            <a:endParaRPr lang="en-I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7</a:t>
            </a:fld>
            <a:endParaRPr lang="en-I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8</a:t>
            </a:fld>
            <a:endParaRPr lang="en-I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9</a:t>
            </a:fld>
            <a:endParaRPr lang="en-I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Courses replaced with New Programmes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B949B3-C4AB-4FB2-8B24-B07A558BD59F}" type="slidenum">
              <a:rPr lang="en-IN" smtClean="0"/>
              <a:t>10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A89A1-F17A-4D3D-AC08-D16056C16514}" type="datetimeFigureOut">
              <a:rPr lang="en-IN" smtClean="0"/>
              <a:t>28/04/25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21C46D-3F04-4F73-BF36-E6D9DA5AE14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Admission Drive 2021-22-final-2_Page_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0383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2198"/>
            <a:ext cx="232156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Objectives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Main goal of the SkillScholar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Centralized Scholarship Platform –</a:t>
            </a:r>
            <a:r>
              <a:rPr lang="en-US" altLang="en-US" sz="2000" dirty="0"/>
              <a:t> One-stop solution for students to find all scholarships in one place.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>
                <a:sym typeface="+mn-ea"/>
              </a:rPr>
              <a:t>Collaboration with Institutions –</a:t>
            </a:r>
            <a:r>
              <a:rPr lang="en-US" altLang="en-US" sz="2000" dirty="0">
                <a:sym typeface="+mn-ea"/>
              </a:rPr>
              <a:t> Connecting students with universities, NGOs, and funding organizations.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Personalized Scholarship Matching –</a:t>
            </a:r>
            <a:r>
              <a:rPr lang="en-US" altLang="en-US" sz="2000" dirty="0"/>
              <a:t> AI-driven recommendations based on student profiles and eligibility.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Increased Accessibility –</a:t>
            </a:r>
            <a:r>
              <a:rPr lang="en-US" altLang="en-US" sz="2000" dirty="0"/>
              <a:t> Ensuring students from all backgrounds can easily discover relevant scholarships.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2198"/>
            <a:ext cx="764286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 algn="l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Methodology, Tools, and Techniques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Approach taken to solve the problem</a:t>
            </a:r>
          </a:p>
          <a:p>
            <a:pPr indent="0">
              <a:buFont typeface="Arial" panose="020B0604020202090204" pitchFamily="34" charset="0"/>
              <a:buNone/>
            </a:pPr>
            <a:endParaRPr lang="en-US" altLang="en-US" sz="2400" b="1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Step 1: Research &amp; Data Collection –</a:t>
            </a:r>
            <a:r>
              <a:rPr lang="en-US" altLang="en-US" sz="2000" dirty="0"/>
              <a:t> Gather data on available scholarships from government portals, universities, and NGOs.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Step 2: Categorization &amp; Filtering –</a:t>
            </a:r>
            <a:r>
              <a:rPr lang="en-US" altLang="en-US" sz="2000" dirty="0"/>
              <a:t> Organize scholarships based on eligibility criteria, fields of study, and financial needs.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Step 3: AI-Powered Recommendation System –</a:t>
            </a:r>
            <a:r>
              <a:rPr lang="en-US" altLang="en-US" sz="2000" dirty="0"/>
              <a:t> Implement machine learning algorithms to match students with the most suitable scholarships.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Step 4: User-Friendly Interface –</a:t>
            </a:r>
            <a:r>
              <a:rPr lang="en-US" altLang="en-US" sz="2000" dirty="0"/>
              <a:t> Develop an intuitive platform with easy navigation and application tracking.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2198"/>
            <a:ext cx="764286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 algn="l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Methodology, Tools, and Techniques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IN" sz="2400" b="1" dirty="0">
                <a:sym typeface="+mn-ea"/>
              </a:rPr>
              <a:t>Tools, software, and techniques used</a:t>
            </a:r>
          </a:p>
          <a:p>
            <a:pPr indent="0">
              <a:buFont typeface="Arial" panose="020B0604020202090204" pitchFamily="34" charset="0"/>
              <a:buNone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Frontend Development:</a:t>
            </a:r>
            <a:r>
              <a:rPr lang="en-US" altLang="en-US" sz="2000" dirty="0"/>
              <a:t> html, tailwind css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Backend Development:</a:t>
            </a:r>
            <a:r>
              <a:rPr lang="en-US" altLang="en-US" sz="2000" dirty="0"/>
              <a:t> Node.js, Express.js (for handling user requests efficiently)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Database: MongoDB/MySQL</a:t>
            </a:r>
            <a:r>
              <a:rPr lang="en-US" altLang="en-US" sz="2000" dirty="0"/>
              <a:t> (to store scholarship and user data securely)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Machine Learning:</a:t>
            </a:r>
            <a:r>
              <a:rPr lang="en-US" altLang="en-US" sz="2000" dirty="0"/>
              <a:t> Python (for AI-based scholarship matching)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Cloud Hosting:</a:t>
            </a:r>
            <a:r>
              <a:rPr lang="en-US" altLang="en-US" sz="2000" dirty="0"/>
              <a:t> AWS/GCP (for scalability and secure data storage)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API Integration:</a:t>
            </a:r>
            <a:r>
              <a:rPr lang="en-US" altLang="en-US" sz="2000" dirty="0"/>
              <a:t> Third-party education portals for fetching updated scholarship data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2198"/>
            <a:ext cx="7642860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 algn="l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  <a:sym typeface="+mn-ea"/>
              </a:rPr>
              <a:t>Methodology, Tools, and Techniques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IN" sz="2400" b="1" dirty="0">
                <a:sym typeface="+mn-ea"/>
              </a:rPr>
              <a:t>Justification for chosen methods</a:t>
            </a:r>
          </a:p>
          <a:p>
            <a:pPr indent="0">
              <a:buFont typeface="Arial" panose="020B0604020202090204" pitchFamily="34" charset="0"/>
              <a:buNone/>
            </a:pPr>
            <a:endParaRPr lang="en-IN" sz="2400" b="1" dirty="0"/>
          </a:p>
          <a:p>
            <a:pPr indent="0">
              <a:buFont typeface="Arial" panose="020B0604020202090204" pitchFamily="34" charset="0"/>
              <a:buNone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AI-Based Matching –</a:t>
            </a:r>
            <a:r>
              <a:rPr lang="en-US" altLang="en-US" sz="2000" dirty="0"/>
              <a:t> Ensures students get the most relevant scholarships, reducing manual search time.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Modern Tech Stack (Node.js, MongoDB) –</a:t>
            </a:r>
            <a:r>
              <a:rPr lang="en-US" altLang="en-US" sz="2000" dirty="0"/>
              <a:t> Ensures speed, scalability, and efficiency.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Cloud-Based Solution –</a:t>
            </a:r>
            <a:r>
              <a:rPr lang="en-US" altLang="en-US" sz="2000" dirty="0"/>
              <a:t> Provides secure, 24/7 accessibility for students and institutions.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Automated Alerts &amp; Tracking –</a:t>
            </a:r>
            <a:r>
              <a:rPr lang="en-US" altLang="en-US" sz="2000" dirty="0"/>
              <a:t> Helps students stay updated on deadlines and application statuses.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7133" y="346645"/>
            <a:ext cx="82809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Methodology Flowchart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419C22-EB35-A81D-1B40-1E62D83E75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3768" y="1191477"/>
            <a:ext cx="4536504" cy="511784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7133" y="346645"/>
            <a:ext cx="82809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Methodology Flowchart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395536" y="1600200"/>
          <a:ext cx="8568951" cy="4525963"/>
        </p:xfrm>
        <a:graphic>
          <a:graphicData uri="http://schemas.openxmlformats.org/drawingml/2006/table">
            <a:tbl>
              <a:tblPr/>
              <a:tblGrid>
                <a:gridCol w="2856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63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63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6979"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97246"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7246"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97246"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97246">
                <a:tc>
                  <a:txBody>
                    <a:bodyPr/>
                    <a:lstStyle/>
                    <a:p>
                      <a:pPr algn="l"/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500" dirty="0">
                        <a:effectLst/>
                      </a:endParaRPr>
                    </a:p>
                  </a:txBody>
                  <a:tcPr marL="76711" marR="76711" marT="38356" marB="383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2" name="Table 1"/>
          <p:cNvGraphicFramePr/>
          <p:nvPr/>
        </p:nvGraphicFramePr>
        <p:xfrm>
          <a:off x="320040" y="1158240"/>
          <a:ext cx="8528685" cy="5067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28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28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28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590">
                <a:tc>
                  <a:txBody>
                    <a:bodyPr/>
                    <a:lstStyle/>
                    <a:p>
                      <a:pPr algn="l"/>
                      <a:r>
                        <a:rPr lang="en-IN" sz="1500">
                          <a:effectLst/>
                        </a:rPr>
                        <a:t>Step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 dirty="0">
                          <a:effectLst/>
                        </a:rPr>
                        <a:t>Representation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>
                          <a:effectLst/>
                        </a:rPr>
                        <a:t>Description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5210">
                <a:tc>
                  <a:txBody>
                    <a:bodyPr/>
                    <a:lstStyle/>
                    <a:p>
                      <a:pPr algn="l"/>
                      <a:r>
                        <a:rPr lang="en-IN" sz="1500" b="1">
                          <a:effectLst/>
                        </a:rPr>
                        <a:t>Step 1</a:t>
                      </a:r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 dirty="0">
                          <a:effectLst/>
                        </a:rPr>
                        <a:t>Research &amp; Data Collection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>
                          <a:effectLst/>
                        </a:rPr>
                        <a:t>Collect data from government portals, universities, and NGOs about scholarships.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5210">
                <a:tc>
                  <a:txBody>
                    <a:bodyPr/>
                    <a:lstStyle/>
                    <a:p>
                      <a:pPr algn="l"/>
                      <a:r>
                        <a:rPr lang="en-IN" sz="1500" b="1">
                          <a:effectLst/>
                        </a:rPr>
                        <a:t>Step 2</a:t>
                      </a:r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 dirty="0">
                          <a:effectLst/>
                        </a:rPr>
                        <a:t>Categorization &amp; Filtering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>
                          <a:effectLst/>
                        </a:rPr>
                        <a:t>Organize scholarships based on eligibility criteria, field of study, and financial need.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87780">
                <a:tc>
                  <a:txBody>
                    <a:bodyPr/>
                    <a:lstStyle/>
                    <a:p>
                      <a:pPr algn="l"/>
                      <a:r>
                        <a:rPr lang="en-IN" sz="1500" b="1">
                          <a:effectLst/>
                        </a:rPr>
                        <a:t>Step 3</a:t>
                      </a:r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 dirty="0">
                          <a:effectLst/>
                        </a:rPr>
                        <a:t> AI-Powered Recommendation System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>
                          <a:effectLst/>
                        </a:rPr>
                        <a:t>Implement Machine Learning to match students with scholarships best fitting their profile.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86510">
                <a:tc>
                  <a:txBody>
                    <a:bodyPr/>
                    <a:lstStyle/>
                    <a:p>
                      <a:pPr algn="l"/>
                      <a:r>
                        <a:rPr lang="en-IN" sz="1500" b="1">
                          <a:effectLst/>
                        </a:rPr>
                        <a:t>Step 4</a:t>
                      </a:r>
                      <a:endParaRPr lang="en-IN" sz="1500">
                        <a:effectLst/>
                      </a:endParaRP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500" dirty="0">
                          <a:effectLst/>
                        </a:rPr>
                        <a:t>User-Friendly Interface</a:t>
                      </a:r>
                    </a:p>
                  </a:txBody>
                  <a:tcPr marL="76711" marR="76711" marT="38356" marB="3835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500" dirty="0">
                          <a:effectLst/>
                        </a:rPr>
                        <a:t>Develop a smooth, intuitive platform to display scholarships and allow application tracking.</a:t>
                      </a:r>
                    </a:p>
                  </a:txBody>
                  <a:tcPr marL="76711" marR="76711" marT="38356" marB="38356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Expected Results &amp; Impact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1470" y="1480185"/>
            <a:ext cx="8569960" cy="4523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400" b="1" dirty="0"/>
              <a:t>Expected Results:</a:t>
            </a:r>
          </a:p>
          <a:p>
            <a:pPr algn="just"/>
            <a:endParaRPr lang="en-IN" sz="2400" b="1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400" dirty="0"/>
              <a:t> Increased awareness and accessibility for students, especially those from underprivileged backgrounds.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400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400" dirty="0"/>
              <a:t> Yes! It eliminates the complexity of manually searching for scholarships.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400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400" dirty="0"/>
              <a:t> Ensures fair access by providing personalized scholarship suggestions based on the student’s profile.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4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Expected Results &amp; Impact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0345" y="1263015"/>
            <a:ext cx="8784590" cy="49898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just"/>
            <a:r>
              <a:rPr lang="en-US" altLang="en-IN" sz="2400" b="1" dirty="0">
                <a:sym typeface="+mn-ea"/>
              </a:rPr>
              <a:t>Prototype/ Working Model-  </a:t>
            </a:r>
            <a:endParaRPr lang="en-IN" sz="2400" b="1" dirty="0"/>
          </a:p>
          <a:p>
            <a:pPr algn="just"/>
            <a:endParaRPr lang="en-IN" sz="2400" dirty="0"/>
          </a:p>
          <a:p>
            <a:pPr algn="just"/>
            <a:endParaRPr lang="en-IN" sz="2400" dirty="0"/>
          </a:p>
        </p:txBody>
      </p:sp>
      <p:pic>
        <p:nvPicPr>
          <p:cNvPr id="2" name="Picture 1" descr="Screenshot 2025-02-02 at 9.46.49 PM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55" y="1744980"/>
            <a:ext cx="9008745" cy="45148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Expected Results &amp; Impact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5492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400" b="1" dirty="0">
                <a:sym typeface="+mn-ea"/>
              </a:rPr>
              <a:t>Impact:</a:t>
            </a:r>
          </a:p>
          <a:p>
            <a:pPr algn="just"/>
            <a:endParaRPr lang="en-IN" sz="2400" b="1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400" dirty="0">
                <a:sym typeface="+mn-ea"/>
              </a:rPr>
              <a:t> </a:t>
            </a:r>
            <a:r>
              <a:rPr lang="en-US" altLang="en-US" sz="2100" dirty="0">
                <a:sym typeface="+mn-ea"/>
              </a:rPr>
              <a:t>Bridging the education gap by making scholarships more accessible .</a:t>
            </a:r>
          </a:p>
          <a:p>
            <a:pPr indent="0" algn="just">
              <a:buFont typeface="Arial" panose="020B0604020202090204" pitchFamily="34" charset="0"/>
              <a:buNone/>
            </a:pPr>
            <a:endParaRPr lang="en-US" altLang="en-US" sz="2100" dirty="0">
              <a:sym typeface="+mn-ea"/>
            </a:endParaRPr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100" dirty="0"/>
              <a:t> </a:t>
            </a:r>
            <a:r>
              <a:rPr lang="en-US" altLang="en-US" sz="2100" b="1" dirty="0"/>
              <a:t>For Students:</a:t>
            </a:r>
            <a:r>
              <a:rPr lang="en-US" altLang="en-US" sz="2100" dirty="0"/>
              <a:t> Hassle-free scholarship discovery and application, reducing financial stress.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100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100" dirty="0"/>
              <a:t> </a:t>
            </a:r>
            <a:r>
              <a:rPr lang="en-US" altLang="en-US" sz="2100" b="1" dirty="0"/>
              <a:t>For Universities &amp; NGOs:</a:t>
            </a:r>
            <a:r>
              <a:rPr lang="en-US" altLang="en-US" sz="2100" dirty="0"/>
              <a:t> A streamlined way to promote scholarships and reach deserving students.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100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100" dirty="0"/>
              <a:t> </a:t>
            </a:r>
            <a:r>
              <a:rPr lang="en-US" altLang="en-US" sz="2100" b="1" dirty="0"/>
              <a:t>Mobile App Development:</a:t>
            </a:r>
            <a:r>
              <a:rPr lang="en-US" altLang="en-US" sz="2100" dirty="0"/>
              <a:t> Making the platform accessible anytime.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US" altLang="en-US" sz="2100" dirty="0"/>
          </a:p>
          <a:p>
            <a:pPr algn="just">
              <a:buFont typeface="Arial" panose="020B0604020202090204" pitchFamily="34" charset="0"/>
              <a:buChar char="•"/>
            </a:pPr>
            <a:r>
              <a:rPr lang="en-US" altLang="en-US" sz="2100" dirty="0"/>
              <a:t> </a:t>
            </a:r>
            <a:r>
              <a:rPr lang="en-US" altLang="en-US" sz="2100" b="1" dirty="0"/>
              <a:t>Integration with Universities &amp; Government Portals:</a:t>
            </a:r>
            <a:r>
              <a:rPr lang="en-US" altLang="en-US" sz="2100" dirty="0"/>
              <a:t> Real-time updates on new scholarships and funding programs.</a:t>
            </a:r>
          </a:p>
          <a:p>
            <a:pPr indent="0" algn="just">
              <a:buFont typeface="Arial" panose="020B0604020202090204" pitchFamily="34" charset="0"/>
              <a:buNone/>
            </a:pPr>
            <a:endParaRPr lang="en-US" altLang="en-US" sz="24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52752"/>
            <a:ext cx="684484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Experimental Setup (Hardware)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5554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600" dirty="0"/>
              <a:t>Processor: Intel Core i5 1</a:t>
            </a:r>
            <a:r>
              <a:rPr lang="en-US" altLang="en-IN" sz="2600" dirty="0"/>
              <a:t>3</a:t>
            </a:r>
            <a:r>
              <a:rPr lang="en-IN" sz="2600" dirty="0"/>
              <a:t>th Gen (up to 4.2 GHz Turbo)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6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600" dirty="0"/>
              <a:t>RAM: 16 GB DDR</a:t>
            </a:r>
            <a:r>
              <a:rPr lang="en-US" altLang="en-IN" sz="2600" dirty="0"/>
              <a:t>5</a:t>
            </a:r>
            <a:r>
              <a:rPr lang="en-IN" sz="2600" dirty="0"/>
              <a:t>, Storage: 512 GB PCIe NVMe SSD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6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600" dirty="0"/>
              <a:t>Display: 15.6'' Full HD Anti-Glare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6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600" dirty="0"/>
              <a:t>OS: Windows 11 Pro, Build 22H2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6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600" dirty="0"/>
              <a:t>Minimal latency during load &amp; blockchain verification</a:t>
            </a:r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en-US" sz="2100" dirty="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en-US" sz="24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260" y="-27384"/>
            <a:ext cx="9180512" cy="6885384"/>
          </a:xfrm>
        </p:spPr>
      </p:pic>
      <p:cxnSp>
        <p:nvCxnSpPr>
          <p:cNvPr id="11" name="Straight Connector 10"/>
          <p:cNvCxnSpPr/>
          <p:nvPr/>
        </p:nvCxnSpPr>
        <p:spPr>
          <a:xfrm>
            <a:off x="1520415" y="2060848"/>
            <a:ext cx="63065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82" y="150274"/>
            <a:ext cx="6396065" cy="92087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6440" y="2219553"/>
            <a:ext cx="8784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buSzPct val="25000"/>
            </a:pPr>
            <a:r>
              <a:rPr lang="en-IN" sz="24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Second Year Project </a:t>
            </a:r>
          </a:p>
          <a:p>
            <a:pPr lvl="0" algn="ctr">
              <a:buSzPct val="25000"/>
            </a:pPr>
            <a:r>
              <a:rPr lang="en-IN" sz="24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Submitted by</a:t>
            </a:r>
          </a:p>
        </p:txBody>
      </p:sp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696134" y="3572412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>
                          <a:solidFill>
                            <a:srgbClr val="0070C0"/>
                          </a:solidFill>
                        </a:rPr>
                        <a:t>2301010028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Vikrant Singh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2301010013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Shubham Sinha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299287" y="1212054"/>
            <a:ext cx="4659282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buSzPct val="25000"/>
            </a:pPr>
            <a:r>
              <a:rPr lang="en-US" altLang="en-IN" sz="4000" b="1" dirty="0">
                <a:solidFill>
                  <a:srgbClr val="C00000"/>
                </a:solidFill>
                <a:highlight>
                  <a:srgbClr val="FFFF00"/>
                </a:highlight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Skill Scholar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575" y="5588635"/>
            <a:ext cx="9044940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SzPct val="25000"/>
            </a:pPr>
            <a:r>
              <a:rPr lang="en-IN" sz="18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Industry Mentor:</a:t>
            </a:r>
            <a:r>
              <a:rPr lang="en-US" altLang="en-IN" sz="18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 Parth Kotecha, Senior Software Engineer, Walmart Global Tech</a:t>
            </a:r>
            <a:endParaRPr lang="en-IN" sz="1800" b="1" dirty="0">
              <a:solidFill>
                <a:srgbClr val="0070C0"/>
              </a:solidFill>
              <a:ea typeface="Cambria" panose="02040503050406030204" pitchFamily="18" charset="0"/>
              <a:cs typeface="Times New Roman" panose="02020503050405090304" pitchFamily="18" charset="0"/>
              <a:sym typeface="Arial" panose="020B0604020202090204"/>
            </a:endParaRPr>
          </a:p>
          <a:p>
            <a:pPr lvl="0">
              <a:buSzPct val="25000"/>
            </a:pPr>
            <a:r>
              <a:rPr lang="en-IN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Faculty Mentor:</a:t>
            </a:r>
            <a:r>
              <a:rPr lang="en-IN" sz="18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 </a:t>
            </a:r>
            <a:r>
              <a:rPr lang="en-US" altLang="en-IN" sz="18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  Dr. Meenu, </a:t>
            </a:r>
            <a:r>
              <a:rPr lang="en-US" altLang="en-US" sz="1800" b="1" dirty="0">
                <a:solidFill>
                  <a:srgbClr val="0070C0"/>
                </a:solidFill>
                <a:ea typeface="Cambria" panose="02040503050406030204" pitchFamily="18" charset="0"/>
                <a:cs typeface="Times New Roman" panose="02020503050405090304" pitchFamily="18" charset="0"/>
                <a:sym typeface="Arial" panose="020B0604020202090204"/>
              </a:rPr>
              <a:t>Associate Professor, K.R. Mangalam University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52752"/>
            <a:ext cx="684484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Experimental Setup (</a:t>
            </a:r>
            <a:r>
              <a:rPr lang="en-US" sz="3200" b="1" kern="100" dirty="0"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Software</a:t>
            </a: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)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4661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700" dirty="0"/>
              <a:t>Frontend: React.js, Tailwind CSS, Bootstrap 5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700" dirty="0"/>
              <a:t>Backend: Node.js + Express.js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700" dirty="0"/>
              <a:t>Database: MongoDB Atlas, Firebase </a:t>
            </a:r>
            <a:r>
              <a:rPr lang="en-IN" sz="2700" dirty="0" err="1"/>
              <a:t>Firestore</a:t>
            </a: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700" dirty="0"/>
              <a:t>Blockchain: Hyperledger Fabric, Ethereum </a:t>
            </a:r>
            <a:r>
              <a:rPr lang="en-IN" sz="2700" dirty="0" err="1"/>
              <a:t>Testnet</a:t>
            </a: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7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IN" sz="2700" dirty="0"/>
              <a:t>Testing: OWASP ZAP, Postman, Docker, Kubernetes</a:t>
            </a:r>
          </a:p>
          <a:p>
            <a:pPr algn="just">
              <a:buFont typeface="Arial" panose="020B0604020202090204" pitchFamily="34" charset="0"/>
              <a:buChar char="•"/>
            </a:pPr>
            <a:endParaRPr lang="en-IN" sz="27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Evaluation Metrics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endParaRPr lang="en-IN" sz="28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79512" y="1293834"/>
          <a:ext cx="8964487" cy="4952459"/>
        </p:xfrm>
        <a:graphic>
          <a:graphicData uri="http://schemas.openxmlformats.org/drawingml/2006/table">
            <a:tbl>
              <a:tblPr/>
              <a:tblGrid>
                <a:gridCol w="2317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55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155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155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3160">
                <a:tc>
                  <a:txBody>
                    <a:bodyPr/>
                    <a:lstStyle/>
                    <a:p>
                      <a:pPr algn="l"/>
                      <a:endParaRPr lang="en-IN" sz="1200" dirty="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3703">
                <a:tc>
                  <a:txBody>
                    <a:bodyPr/>
                    <a:lstStyle/>
                    <a:p>
                      <a:pPr algn="l"/>
                      <a:endParaRPr lang="en-IN" sz="1200" dirty="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5022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6341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5265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3703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5265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 dirty="0">
                        <a:effectLst/>
                      </a:endParaRPr>
                    </a:p>
                  </a:txBody>
                  <a:tcPr marL="43941" marR="43941" marT="21971" marB="2197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/>
          <p:nvPr/>
        </p:nvGraphicFramePr>
        <p:xfrm>
          <a:off x="281940" y="1118235"/>
          <a:ext cx="8620760" cy="5143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5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51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551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9080"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effectLst/>
                        </a:rPr>
                        <a:t>Metric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Target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Why it Matters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How it's Measured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3750">
                <a:tc>
                  <a:txBody>
                    <a:bodyPr/>
                    <a:lstStyle/>
                    <a:p>
                      <a:pPr algn="ctr"/>
                      <a:r>
                        <a:rPr lang="en-IN" sz="1200" b="1" dirty="0">
                          <a:effectLst/>
                        </a:rPr>
                        <a:t>Scholarship Matching Accuracy</a:t>
                      </a:r>
                      <a:endParaRPr lang="en-IN" sz="1200" dirty="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≥ 92%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High accuracy ensures students are shown scholarships truly relevant to them.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Correct matches ÷ Total matches predicted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5830"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effectLst/>
                        </a:rPr>
                        <a:t>Precision</a:t>
                      </a:r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≥ 90%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</a:rPr>
                        <a:t>Measures how many scholarships suggested were actually correct (avoiding wrong suggestions).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True Positives ÷ (True Positives + False Positives)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6465"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effectLst/>
                        </a:rPr>
                        <a:t>Recall</a:t>
                      </a:r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≥ 88%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Measures how many of the actually eligible scholarships the system was able to find (avoiding misses).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True Positives ÷ (True Positives + False Negatives)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4855"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effectLst/>
                        </a:rPr>
                        <a:t>Response Time</a:t>
                      </a:r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≤ 2 seconds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Students expect fast search results. A slow system discourages users.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Average time from search query to scholarship results display.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9300"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effectLst/>
                        </a:rPr>
                        <a:t>Platform Uptime</a:t>
                      </a:r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≥ 99.5%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Ensures students can access the platform anytime without facing downtime.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Tracked via monitoring tools like AWS CloudWatch.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44220">
                <a:tc>
                  <a:txBody>
                    <a:bodyPr/>
                    <a:lstStyle/>
                    <a:p>
                      <a:pPr algn="ctr"/>
                      <a:r>
                        <a:rPr lang="en-IN" sz="1200" b="1">
                          <a:effectLst/>
                        </a:rPr>
                        <a:t>Security</a:t>
                      </a:r>
                      <a:endParaRPr lang="en-IN" sz="1200">
                        <a:effectLst/>
                      </a:endParaRP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>
                          <a:effectLst/>
                        </a:rPr>
                        <a:t>0 Critical Vulnerabilities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effectLst/>
                        </a:rPr>
                        <a:t>Protects students' sensitive data like personal info, academic records.</a:t>
                      </a:r>
                    </a:p>
                  </a:txBody>
                  <a:tcPr marL="43941" marR="43941" marT="21971" marB="2197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200" dirty="0">
                          <a:effectLst/>
                        </a:rPr>
                        <a:t>OWASP ZAP Scans, Penetration Testing.</a:t>
                      </a:r>
                    </a:p>
                  </a:txBody>
                  <a:tcPr marL="43941" marR="43941" marT="21971" marB="21971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latin typeface="Verdana" panose="020B0804030504040204" pitchFamily="34" charset="0"/>
                <a:cs typeface="Times New Roman" panose="02020503050405090304" pitchFamily="18" charset="0"/>
                <a:sym typeface="Arial" panose="020B0604020202090204"/>
              </a:rPr>
              <a:t>Results</a:t>
            </a:r>
            <a:endParaRPr lang="en-IN" sz="3200" b="1" dirty="0"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8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18882" y="1600200"/>
          <a:ext cx="8784975" cy="4349077"/>
        </p:xfrm>
        <a:graphic>
          <a:graphicData uri="http://schemas.openxmlformats.org/drawingml/2006/table">
            <a:tbl>
              <a:tblPr/>
              <a:tblGrid>
                <a:gridCol w="292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8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8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618">
                <a:tc>
                  <a:txBody>
                    <a:bodyPr/>
                    <a:lstStyle/>
                    <a:p>
                      <a:pPr algn="l"/>
                      <a:endParaRPr lang="en-IN" sz="1200" dirty="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7189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6223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7189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6223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6223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7189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6223"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dirty="0">
                        <a:effectLst/>
                      </a:endParaRPr>
                    </a:p>
                  </a:txBody>
                  <a:tcPr marL="36796" marR="36796" marT="18398" marB="183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/>
          <p:nvPr/>
        </p:nvGraphicFramePr>
        <p:xfrm>
          <a:off x="219075" y="1162050"/>
          <a:ext cx="8717280" cy="503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5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05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057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47040"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Aspect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>
                          <a:effectLst/>
                        </a:rPr>
                        <a:t>Achieved Result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>
                          <a:effectLst/>
                        </a:rPr>
                        <a:t>Significance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6435">
                <a:tc>
                  <a:txBody>
                    <a:bodyPr/>
                    <a:lstStyle/>
                    <a:p>
                      <a:pPr algn="l"/>
                      <a:r>
                        <a:rPr lang="en-IN" sz="1200" b="1" dirty="0">
                          <a:effectLst/>
                        </a:rPr>
                        <a:t>Precision</a:t>
                      </a:r>
                      <a:endParaRPr lang="en-IN" sz="1200" dirty="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>
                          <a:effectLst/>
                        </a:rPr>
                        <a:t>91.8%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Very close to the target, meaning very few irrelevant scholarships are suggested.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070">
                <a:tc>
                  <a:txBody>
                    <a:bodyPr/>
                    <a:lstStyle/>
                    <a:p>
                      <a:pPr algn="l"/>
                      <a:r>
                        <a:rPr lang="en-IN" sz="1200" b="1" dirty="0">
                          <a:effectLst/>
                        </a:rPr>
                        <a:t>Recall</a:t>
                      </a:r>
                      <a:endParaRPr lang="en-IN" sz="1200" dirty="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>
                          <a:effectLst/>
                        </a:rPr>
                        <a:t>89.3%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Excellent recall - students are unlikely to miss eligible scholarships.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6435">
                <a:tc>
                  <a:txBody>
                    <a:bodyPr/>
                    <a:lstStyle/>
                    <a:p>
                      <a:pPr algn="l"/>
                      <a:r>
                        <a:rPr lang="en-IN" sz="1200" b="1" dirty="0">
                          <a:effectLst/>
                        </a:rPr>
                        <a:t>F1-Score</a:t>
                      </a:r>
                      <a:endParaRPr lang="en-IN" sz="1200" dirty="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90.5%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Balanced between Precision and Recall, confirms strong matching capability.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pPr algn="l"/>
                      <a:r>
                        <a:rPr lang="en-IN" sz="1200" b="1">
                          <a:effectLst/>
                        </a:rPr>
                        <a:t>Response Time</a:t>
                      </a:r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1.7 seconds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Faster than the target (2s) → Excellent user experience.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6435">
                <a:tc>
                  <a:txBody>
                    <a:bodyPr/>
                    <a:lstStyle/>
                    <a:p>
                      <a:pPr algn="l"/>
                      <a:r>
                        <a:rPr lang="en-IN" sz="1200" b="1">
                          <a:effectLst/>
                        </a:rPr>
                        <a:t>Dashboard Load Time</a:t>
                      </a:r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2.1 seconds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Smooth backend performance even for complex dashboards.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070">
                <a:tc>
                  <a:txBody>
                    <a:bodyPr/>
                    <a:lstStyle/>
                    <a:p>
                      <a:pPr algn="l"/>
                      <a:r>
                        <a:rPr lang="en-IN" sz="1200" b="1">
                          <a:effectLst/>
                        </a:rPr>
                        <a:t>Concurrent Users Supported</a:t>
                      </a:r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500 users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>
                          <a:effectLst/>
                        </a:rPr>
                        <a:t>The system can handle a good number of simultaneous students without crashing.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86435">
                <a:tc>
                  <a:txBody>
                    <a:bodyPr/>
                    <a:lstStyle/>
                    <a:p>
                      <a:pPr algn="l"/>
                      <a:r>
                        <a:rPr lang="en-IN" sz="1200" b="1">
                          <a:effectLst/>
                        </a:rPr>
                        <a:t>User Satisfaction</a:t>
                      </a:r>
                      <a:endParaRPr lang="en-IN" sz="1200">
                        <a:effectLst/>
                      </a:endParaRP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>
                          <a:effectLst/>
                        </a:rPr>
                        <a:t>94%</a:t>
                      </a:r>
                    </a:p>
                  </a:txBody>
                  <a:tcPr marL="36796" marR="36796" marT="18398" marB="1839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>
                          <a:effectLst/>
                        </a:rPr>
                        <a:t>Surveyed students found the platform helpful and easy to use.</a:t>
                      </a:r>
                    </a:p>
                  </a:txBody>
                  <a:tcPr marL="36796" marR="36796" marT="18398" marB="18398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latin typeface="Verdana" panose="020B0804030504040204" pitchFamily="34" charset="0"/>
                <a:cs typeface="Times New Roman" panose="02020503050405090304" pitchFamily="18" charset="0"/>
                <a:sym typeface="Arial" panose="020B0604020202090204"/>
              </a:rPr>
              <a:t>Results</a:t>
            </a:r>
            <a:endParaRPr lang="en-IN" sz="3200" b="1" dirty="0"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IN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358775" y="1411997"/>
          <a:ext cx="8784977" cy="4753813"/>
        </p:xfrm>
        <a:graphic>
          <a:graphicData uri="http://schemas.openxmlformats.org/drawingml/2006/table">
            <a:tbl>
              <a:tblPr/>
              <a:tblGrid>
                <a:gridCol w="18207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14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21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21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943"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 dirty="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9825"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dirty="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9825"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8205"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69015"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400" dirty="0">
                        <a:effectLst/>
                      </a:endParaRPr>
                    </a:p>
                  </a:txBody>
                  <a:tcPr marL="69630" marR="69630" marT="34815" marB="3481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/>
          <p:nvPr/>
        </p:nvGraphicFramePr>
        <p:xfrm>
          <a:off x="295910" y="1163955"/>
          <a:ext cx="8605520" cy="5045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1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1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13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513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7050"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Aspect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effectLst/>
                        </a:rPr>
                        <a:t>Target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Achieved Result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Meaning/Impact</a:t>
                      </a:r>
                    </a:p>
                  </a:txBody>
                  <a:tcPr marL="69630" marR="69630" marT="34815" marB="3481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1710">
                <a:tc>
                  <a:txBody>
                    <a:bodyPr/>
                    <a:lstStyle/>
                    <a:p>
                      <a:pPr algn="ctr"/>
                      <a:r>
                        <a:rPr lang="en-IN" sz="1400" b="1">
                          <a:effectLst/>
                        </a:rPr>
                        <a:t>System Usability Score (SUS)</a:t>
                      </a:r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&gt; 85 (Excellent Usability)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88.7/100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Platform is highly usable , users are satisfied and confident.</a:t>
                      </a:r>
                    </a:p>
                  </a:txBody>
                  <a:tcPr marL="69630" marR="69630" marT="34815" marB="3481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82980">
                <a:tc>
                  <a:txBody>
                    <a:bodyPr/>
                    <a:lstStyle/>
                    <a:p>
                      <a:pPr algn="ctr"/>
                      <a:r>
                        <a:rPr lang="en-IN" sz="1400" b="1">
                          <a:effectLst/>
                        </a:rPr>
                        <a:t>Security (OWASP ZAP Scan)</a:t>
                      </a:r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>
                          <a:effectLst/>
                        </a:rPr>
                        <a:t>0 Critical Vulnerabilities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0 Critical Vulnerabilities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System is highly secure, no major security risks detected.</a:t>
                      </a:r>
                    </a:p>
                  </a:txBody>
                  <a:tcPr marL="69630" marR="69630" marT="34815" marB="3481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76985">
                <a:tc>
                  <a:txBody>
                    <a:bodyPr/>
                    <a:lstStyle/>
                    <a:p>
                      <a:pPr algn="ctr"/>
                      <a:r>
                        <a:rPr lang="en-IN" sz="1400" b="1">
                          <a:effectLst/>
                        </a:rPr>
                        <a:t>Blockchain Verification</a:t>
                      </a:r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100% Document Verification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100% Success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Ensures transparent, tamper-proof scholarship applications and records.</a:t>
                      </a:r>
                    </a:p>
                  </a:txBody>
                  <a:tcPr marL="69630" marR="69630" marT="34815" marB="3481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76985">
                <a:tc>
                  <a:txBody>
                    <a:bodyPr/>
                    <a:lstStyle/>
                    <a:p>
                      <a:pPr algn="ctr"/>
                      <a:r>
                        <a:rPr lang="en-IN" sz="1400" b="1">
                          <a:effectLst/>
                        </a:rPr>
                        <a:t>GDPR Compliance (Data Deletion Time)</a:t>
                      </a:r>
                      <a:endParaRPr lang="en-IN" sz="1400">
                        <a:effectLst/>
                      </a:endParaRP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Data deletion within 48 hours after request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>
                          <a:effectLst/>
                        </a:rPr>
                        <a:t>Achieved (within 48 hours)</a:t>
                      </a:r>
                    </a:p>
                  </a:txBody>
                  <a:tcPr marL="69630" marR="69630" marT="34815" marB="3481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</a:rPr>
                        <a:t>Platform respects users' data privacy rights and follows international data protection laws.</a:t>
                      </a:r>
                    </a:p>
                  </a:txBody>
                  <a:tcPr marL="69630" marR="69630" marT="34815" marB="3481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latin typeface="Verdana" panose="020B0804030504040204" pitchFamily="34" charset="0"/>
                <a:cs typeface="Times New Roman" panose="02020503050405090304" pitchFamily="18" charset="0"/>
                <a:sym typeface="Arial" panose="020B0604020202090204"/>
              </a:rPr>
              <a:t>Conclusion</a:t>
            </a:r>
            <a:endParaRPr lang="en-IN" sz="3200" b="1" dirty="0"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1940" y="1365250"/>
            <a:ext cx="861949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US" sz="2800" dirty="0"/>
              <a:t>Centralized 5000+ active scholarships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US" sz="2800" dirty="0"/>
              <a:t>AI-Personalized recommendations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US" sz="2800" dirty="0"/>
              <a:t>Blockchain-based document transparency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r>
              <a:rPr lang="en-US" sz="2800" dirty="0"/>
              <a:t>User-friendly, accessible platform</a:t>
            </a:r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marL="457200" indent="-457200">
              <a:buFont typeface="Arial" panose="020B0604020202090204" pitchFamily="34" charset="0"/>
              <a:buChar char="•"/>
              <a:defRPr sz="2000"/>
            </a:pPr>
            <a:endParaRPr lang="en-US" sz="2800" dirty="0"/>
          </a:p>
          <a:p>
            <a:pPr algn="just">
              <a:buFont typeface="Arial" panose="020B0604020202090204" pitchFamily="34" charset="0"/>
              <a:buChar char="•"/>
            </a:pPr>
            <a:endParaRPr lang="en-IN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3414" y="298973"/>
            <a:ext cx="6844849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latin typeface="Verdana" panose="020B0804030504040204" pitchFamily="34" charset="0"/>
                <a:cs typeface="Times New Roman" panose="02020503050405090304" pitchFamily="18" charset="0"/>
                <a:sym typeface="Arial" panose="020B0604020202090204"/>
              </a:rPr>
              <a:t>Future Work</a:t>
            </a:r>
            <a:endParaRPr lang="en-IN" sz="3200" b="1" dirty="0"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103414" y="1666628"/>
          <a:ext cx="8583387" cy="4282651"/>
        </p:xfrm>
        <a:graphic>
          <a:graphicData uri="http://schemas.openxmlformats.org/drawingml/2006/table">
            <a:tbl>
              <a:tblPr/>
              <a:tblGrid>
                <a:gridCol w="28611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611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11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5331"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830"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36830"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6830"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36830">
                <a:tc>
                  <a:txBody>
                    <a:bodyPr/>
                    <a:lstStyle/>
                    <a:p>
                      <a:pPr algn="l"/>
                      <a:endParaRPr lang="en-IN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IN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/>
          <p:nvPr/>
        </p:nvGraphicFramePr>
        <p:xfrm>
          <a:off x="287020" y="1262380"/>
          <a:ext cx="8562975" cy="483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4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4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08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>
                          <a:effectLst/>
                          <a:sym typeface="+mn-ea"/>
                        </a:rPr>
                        <a:t>Step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>
                          <a:effectLst/>
                          <a:sym typeface="+mn-ea"/>
                        </a:rPr>
                        <a:t>W</a:t>
                      </a:r>
                      <a:r>
                        <a:rPr lang="en-IN" sz="1800" dirty="0" err="1">
                          <a:effectLst/>
                          <a:sym typeface="+mn-ea"/>
                        </a:rPr>
                        <a:t>ork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>
                          <a:effectLst/>
                          <a:sym typeface="+mn-ea"/>
                        </a:rPr>
                        <a:t>Description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0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>
                          <a:effectLst/>
                          <a:sym typeface="+mn-ea"/>
                        </a:rPr>
                        <a:t>Plan 1</a:t>
                      </a:r>
                      <a:endParaRPr lang="en-IN" sz="1800">
                        <a:effectLst/>
                      </a:endParaRPr>
                    </a:p>
                    <a:p>
                      <a:pPr algn="ctr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Mobile App Launch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Android/iOS app for easy access.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74750">
                <a:tc>
                  <a:txBody>
                    <a:bodyPr/>
                    <a:lstStyle/>
                    <a:p>
                      <a:pPr algn="ctr"/>
                      <a:r>
                        <a:rPr lang="en-IN" b="1">
                          <a:effectLst/>
                        </a:rPr>
                        <a:t>Plan 2</a:t>
                      </a:r>
                      <a:endParaRPr lang="en-IN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Global Scholarship Expansion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Include scholarships from outside India.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4750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effectLst/>
                        </a:rPr>
                        <a:t>Plan 3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Multilingual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Different languages for better accessibility.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4750">
                <a:tc>
                  <a:txBody>
                    <a:bodyPr/>
                    <a:lstStyle/>
                    <a:p>
                      <a:pPr algn="ctr"/>
                      <a:r>
                        <a:rPr lang="en-IN" b="1">
                          <a:effectLst/>
                        </a:rPr>
                        <a:t>Plan 4</a:t>
                      </a:r>
                      <a:endParaRPr lang="en-IN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effectLst/>
                        </a:rPr>
                        <a:t>Zero Trust Security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Advanced security upgrades for data safety.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0512" cy="68580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835696" y="2708920"/>
            <a:ext cx="56510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solidFill>
                  <a:srgbClr val="0060AA"/>
                </a:solidFill>
                <a:latin typeface="Garamond" pitchFamily="18" charset="0"/>
              </a:rPr>
              <a:t>THANK</a:t>
            </a:r>
            <a:r>
              <a:rPr lang="en-US" sz="7200" dirty="0">
                <a:latin typeface="Garamond" pitchFamily="18" charset="0"/>
              </a:rPr>
              <a:t> </a:t>
            </a:r>
            <a:r>
              <a:rPr lang="en-US" sz="7200" dirty="0">
                <a:solidFill>
                  <a:srgbClr val="E31E24"/>
                </a:solidFill>
                <a:latin typeface="Garamond" pitchFamily="18" charset="0"/>
              </a:rPr>
              <a:t>YOU</a:t>
            </a:r>
            <a:endParaRPr lang="en-IN" sz="7200" dirty="0">
              <a:latin typeface="Garamond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59260"/>
            <a:ext cx="455015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A</a:t>
            </a:r>
            <a:r>
              <a:rPr lang="en-IN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bout the Problem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1484784"/>
            <a:ext cx="8208912" cy="4123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IN" sz="3200" b="1" dirty="0"/>
              <a:t>Problems Identified</a:t>
            </a:r>
          </a:p>
          <a:p>
            <a:pPr indent="0">
              <a:buFont typeface="Arial" panose="020B0604020202090204" pitchFamily="34" charset="0"/>
              <a:buNone/>
            </a:pPr>
            <a:endParaRPr lang="en-US" altLang="en-US" sz="3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Many students don’t know about the scholarships they can apply for because the information is scattered everywhere.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Searching for scholarships takes a lot of time, and most students don’t even know where to start.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Some scholarships have confusing eligibility rules, and students often miss deadlines because they don’t get proper reminders.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59260"/>
            <a:ext cx="455015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A</a:t>
            </a:r>
            <a:r>
              <a:rPr lang="en-IN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bout the Problem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1484784"/>
            <a:ext cx="8208912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IN" sz="3200" b="1" dirty="0"/>
              <a:t>Issues or Problems</a:t>
            </a:r>
            <a:endParaRPr lang="en-IN" sz="3200" b="1" dirty="0"/>
          </a:p>
          <a:p>
            <a:pPr indent="0">
              <a:buFont typeface="Arial" panose="020B0604020202090204" pitchFamily="34" charset="0"/>
              <a:buNone/>
            </a:pPr>
            <a:endParaRPr lang="en-US" altLang="en-US" sz="3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>
                <a:sym typeface="+mn-ea"/>
              </a:rPr>
              <a:t>Too much effort needed –</a:t>
            </a:r>
            <a:r>
              <a:rPr lang="en-US" altLang="en-US" sz="2200" dirty="0">
                <a:sym typeface="+mn-ea"/>
              </a:rPr>
              <a:t> Students have to check multiple websites, fill out long forms, and still might not find the right scholarship.</a:t>
            </a: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>
                <a:sym typeface="+mn-ea"/>
              </a:rPr>
              <a:t>No proper guidance –</a:t>
            </a:r>
            <a:r>
              <a:rPr lang="en-US" altLang="en-US" sz="2200" dirty="0">
                <a:sym typeface="+mn-ea"/>
              </a:rPr>
              <a:t> Many students don’t have someone to help them understand which scholarship fits them best.</a:t>
            </a: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>
                <a:sym typeface="+mn-ea"/>
              </a:rPr>
              <a:t>Hard to filter results –</a:t>
            </a:r>
            <a:r>
              <a:rPr lang="en-US" altLang="en-US" sz="2200" dirty="0">
                <a:sym typeface="+mn-ea"/>
              </a:rPr>
              <a:t> Most existing platforms don’t show scholarships based on a student’s specific needs.</a:t>
            </a: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59260"/>
            <a:ext cx="455015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A</a:t>
            </a:r>
            <a:r>
              <a:rPr lang="en-IN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bout the Problem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1484784"/>
            <a:ext cx="8208912" cy="4461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IN" sz="3200" b="1" dirty="0"/>
              <a:t>Need of Solution</a:t>
            </a:r>
            <a:endParaRPr lang="en-IN" sz="3200" b="1" dirty="0"/>
          </a:p>
          <a:p>
            <a:pPr indent="0">
              <a:buFont typeface="Arial" panose="020B0604020202090204" pitchFamily="34" charset="0"/>
              <a:buNone/>
            </a:pPr>
            <a:endParaRPr lang="en-US" altLang="en-US" sz="3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There should be one simple platform where students can find all the scholarships they are eligible for.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The system should automatically suggest the best scholarships based on their details.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Students should get reminders before deadlines so they don’t miss out.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dirty="0"/>
              <a:t>The platform should be easy to use for all students.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59260"/>
            <a:ext cx="455015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A</a:t>
            </a:r>
            <a:r>
              <a:rPr lang="en-IN" sz="4400" dirty="0">
                <a:solidFill>
                  <a:prstClr val="black"/>
                </a:solidFill>
                <a:latin typeface="Calibri"/>
                <a:ea typeface="+mj-ea"/>
                <a:cs typeface="+mj-cs"/>
                <a:sym typeface="Arial" panose="020B0604020202090204"/>
              </a:rPr>
              <a:t>bout the Problem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55576" y="1484784"/>
            <a:ext cx="8208912" cy="4461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IN" sz="3200" b="1" dirty="0"/>
              <a:t>Existing Solution</a:t>
            </a:r>
            <a:endParaRPr lang="en-IN" sz="3200" b="1" dirty="0"/>
          </a:p>
          <a:p>
            <a:pPr indent="0">
              <a:buFont typeface="Arial" panose="020B0604020202090204" pitchFamily="34" charset="0"/>
              <a:buNone/>
            </a:pPr>
            <a:endParaRPr lang="en-US" altLang="en-US" sz="3200" b="1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/>
              <a:t>Government and college websites – </a:t>
            </a:r>
            <a:r>
              <a:rPr lang="en-US" altLang="en-US" sz="2200" dirty="0"/>
              <a:t>They list scholarships, but they are hard to navigate, and students have to search everything manually.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/>
              <a:t>Other scholarship websites –</a:t>
            </a:r>
            <a:r>
              <a:rPr lang="en-US" altLang="en-US" sz="2200" dirty="0"/>
              <a:t> Many don’t provide correct or updated information, and some don’t have proper filters.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2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200" b="1" dirty="0"/>
              <a:t>Teachers and counselors –</a:t>
            </a:r>
            <a:r>
              <a:rPr lang="en-US" altLang="en-US" sz="2200" dirty="0"/>
              <a:t> They help students, but they can’t guide everyone individually, and their knowledge is sometimes limited.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1593"/>
            <a:ext cx="464742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Problem Statement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Problem:</a:t>
            </a:r>
            <a:endParaRPr lang="en-US" altLang="en-US" sz="3200" b="1" dirty="0"/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dirty="0"/>
              <a:t>Many students struggle to find the right scholarships that match their unique needs, like merit-based, need-based, or field-specific opportunities.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Why it’s a problem:</a:t>
            </a:r>
            <a:r>
              <a:rPr lang="en-US" altLang="en-US" sz="2000" dirty="0"/>
              <a:t> 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dirty="0"/>
              <a:t>The education system is becoming more expensive, and many students miss out on scholarships just because they don’t know where to look or which scholarships they’re eligible for.</a:t>
            </a:r>
          </a:p>
          <a:p>
            <a:pPr indent="0">
              <a:buFont typeface="Arial" panose="020B0604020202090204" pitchFamily="34" charset="0"/>
              <a:buNone/>
            </a:pPr>
            <a:r>
              <a:rPr lang="en-US" altLang="en-US" sz="2000" dirty="0"/>
              <a:t> 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dirty="0"/>
              <a:t>This is especially challenging for students from less privileged backgrounds, who may not have access to the resources or guidance they need.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1593"/>
            <a:ext cx="464742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Problem Statement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Why is it important ?</a:t>
            </a:r>
          </a:p>
          <a:p>
            <a:pPr indent="0">
              <a:buFont typeface="Arial" panose="020B0604020202090204" pitchFamily="34" charset="0"/>
              <a:buNone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Access to Education:</a:t>
            </a:r>
            <a:r>
              <a:rPr lang="en-US" altLang="en-US" sz="2000" dirty="0"/>
              <a:t> Without the right support of Scholarships, students might not pursue their academic dreams or may drop out due to financial strain.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Reducing Inequality:</a:t>
            </a:r>
            <a:r>
              <a:rPr lang="en-US" altLang="en-US" sz="2000" dirty="0"/>
              <a:t> This platform can help bridge the gap for students who are disadvantaged, ensuring they don’t miss out on opportunities simply because they lack information.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Efficiency: </a:t>
            </a:r>
            <a:r>
              <a:rPr lang="en-US" altLang="en-US" sz="2000" dirty="0"/>
              <a:t>By centralizing all available scholarships and making the application process easier and more personalized, SkillScholar saves students time and frustration, allowing them to focus more on their studies.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80512" cy="6885384"/>
          </a:xfr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79512" y="151593"/>
            <a:ext cx="464742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lvl="0">
              <a:buSzPct val="25000"/>
            </a:pPr>
            <a:r>
              <a:rPr lang="en-US" sz="3200" b="1" kern="100" dirty="0"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Problem Statement</a:t>
            </a:r>
            <a:endParaRPr lang="en-IN" sz="3200" b="1" dirty="0">
              <a:solidFill>
                <a:srgbClr val="E31E24"/>
              </a:solidFill>
              <a:cs typeface="Times New Roman" panose="02020503050405090304" pitchFamily="18" charset="0"/>
              <a:sym typeface="Arial" panose="020B0604020202090204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61448"/>
            <a:ext cx="9180513" cy="0"/>
          </a:xfrm>
          <a:prstGeom prst="line">
            <a:avLst/>
          </a:prstGeom>
          <a:ln w="25400">
            <a:solidFill>
              <a:srgbClr val="0060A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6309320"/>
            <a:ext cx="2411760" cy="3466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9512" y="1293834"/>
            <a:ext cx="8784976" cy="3727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 fontAlgn="base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Verdana" panose="020B0804030504040204" pitchFamily="34" charset="0"/>
                <a:ea typeface="Times New Roman" panose="02020503050405090304" pitchFamily="18" charset="0"/>
                <a:cs typeface="Times New Roman" panose="02020503050405090304" pitchFamily="18" charset="0"/>
              </a:rPr>
              <a:t> </a:t>
            </a:r>
            <a:endParaRPr lang="en-US" sz="2800" kern="100" dirty="0">
              <a:effectLst/>
              <a:latin typeface="+mj-lt"/>
              <a:ea typeface="Calibri" panose="020F0502020204030204" pitchFamily="34" charset="0"/>
              <a:cs typeface="Times New Roman" panose="0202050305040509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260" y="1230630"/>
            <a:ext cx="8237220" cy="5318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indent="0">
              <a:buFont typeface="Arial" panose="020B0604020202090204" pitchFamily="34" charset="0"/>
              <a:buNone/>
            </a:pPr>
            <a:r>
              <a:rPr lang="en-US" altLang="en-US" sz="2400" b="1" dirty="0"/>
              <a:t>Expected impact of solving this problem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More Scholarships for More Students:</a:t>
            </a:r>
            <a:r>
              <a:rPr lang="en-US" altLang="en-US" sz="2000" dirty="0"/>
              <a:t> If students have easy access to scholarships tailored to their needs, they can secure more funding for their education.</a:t>
            </a:r>
          </a:p>
          <a:p>
            <a:pPr marL="457200" indent="-457200">
              <a:buFont typeface="Arial" panose="020B0604020202090204" pitchFamily="34" charset="0"/>
              <a:buChar char="•"/>
            </a:pPr>
            <a:endParaRPr lang="en-US" altLang="en-US" sz="2000" dirty="0"/>
          </a:p>
          <a:p>
            <a:pPr marL="457200" indent="-457200">
              <a:buFont typeface="Arial" panose="020B0604020202090204" pitchFamily="34" charset="0"/>
              <a:buChar char="•"/>
            </a:pPr>
            <a:r>
              <a:rPr lang="en-US" altLang="en-US" sz="2000" b="1" dirty="0"/>
              <a:t>Boost in Graduation Rates: </a:t>
            </a:r>
            <a:r>
              <a:rPr lang="en-US" altLang="en-US" sz="2000" dirty="0"/>
              <a:t>Financial concerns are one of the biggest reasons students drop out. By reducing these concerns, SkillScholar could contribute to better graduation rates.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1840</Words>
  <Application>Microsoft Macintosh PowerPoint</Application>
  <PresentationFormat>On-screen Show (4:3)</PresentationFormat>
  <Paragraphs>351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Cambria</vt:lpstr>
      <vt:lpstr>Garamond</vt:lpstr>
      <vt:lpstr>Times New Roman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WEBDEV</dc:creator>
  <cp:lastModifiedBy>Vikrant Singh</cp:lastModifiedBy>
  <cp:revision>354</cp:revision>
  <cp:lastPrinted>2025-04-28T03:48:53Z</cp:lastPrinted>
  <dcterms:created xsi:type="dcterms:W3CDTF">2025-04-28T03:48:53Z</dcterms:created>
  <dcterms:modified xsi:type="dcterms:W3CDTF">2025-04-28T13:49:27Z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41F0AEC68C43243B94980E68148E91CD_43</vt:lpwstr>
  </property>
  <property fmtid="{D5CDD505-2E9C-101B-9397-08002B2CF9AE}" pid="3" name="KSOProductBuildVer">
    <vt:lpwstr>1033-6.11.0.8615</vt:lpwstr>
  </property>
</Properties>
</file>